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77" r:id="rId3"/>
    <p:sldId id="282" r:id="rId4"/>
    <p:sldId id="281" r:id="rId5"/>
    <p:sldId id="278" r:id="rId6"/>
    <p:sldId id="279" r:id="rId7"/>
    <p:sldId id="280" r:id="rId8"/>
    <p:sldId id="283" r:id="rId9"/>
    <p:sldId id="284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CC9BCA-3976-40DD-A016-02789B103CF7}">
          <p14:sldIdLst>
            <p14:sldId id="261"/>
            <p14:sldId id="277"/>
            <p14:sldId id="282"/>
            <p14:sldId id="281"/>
            <p14:sldId id="278"/>
            <p14:sldId id="279"/>
            <p14:sldId id="280"/>
            <p14:sldId id="283"/>
            <p14:sldId id="284"/>
          </p14:sldIdLst>
        </p14:section>
        <p14:section name="Раздел без заголовка" id="{9E076AFB-4027-4682-858E-BCBDABFCB05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098" y="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D450D-F53E-455A-BD1B-03021BECFB28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606" y="4715712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098" y="9428244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B647A-5958-4364-B8A5-A22A9177C6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08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472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472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B86A9-A7D1-4E2A-9DC4-CF1FB79F4E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5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9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2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96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331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25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5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5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17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07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9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7A95-7F46-49DF-9D98-1208D6505E95}" type="datetimeFigureOut">
              <a:rPr lang="ru-RU" smtClean="0"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9A846-B56C-4D7F-B9E3-8EBC6A756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4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691547"/>
              </p:ext>
            </p:extLst>
          </p:nvPr>
        </p:nvGraphicFramePr>
        <p:xfrm>
          <a:off x="539552" y="1772816"/>
          <a:ext cx="8178344" cy="253003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«Электронные трудовые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40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книжки – как одно</a:t>
                      </a:r>
                      <a:r>
                        <a:rPr lang="ru-RU" sz="40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 нововведений в трудовом законодательстве</a:t>
                      </a:r>
                      <a:r>
                        <a:rPr lang="ru-RU" sz="40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35496" y="0"/>
            <a:ext cx="3168352" cy="18864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6696744"/>
            <a:ext cx="3168352" cy="18864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976" y="1268760"/>
            <a:ext cx="863536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	</a:t>
            </a:r>
            <a:r>
              <a:rPr lang="ru-RU" sz="20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8 июля 2019 г.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Государственную Думу Российской Федерации внесены на рассмотрение следующие проекты федеральных законов, направленные на реализацию проекта «Электронная трудовая книжка»: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№ 748684-7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«О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внесении изменений в Трудовой кодекс Российской Федерации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(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 части  формирования и ведения сведений о трудовой деятельности работника в электронном виде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№ 748744-7 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внесении изменений в Федеральный закон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Об индивидуальном (персонифицированном) учете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системе обязательного пенсионного страхования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»;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№ </a:t>
            </a:r>
            <a:r>
              <a:rPr lang="ru-RU" sz="20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748758-7 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«О внесении изменений в Кодекс Российской Федерации об административных правонарушениях в части установления административной ответственности за нарушение работодателем сроков представления сведений о трудовой деятельности либо за представление неполных и (или) недостоверных сведений»</a:t>
            </a:r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7544" y="332656"/>
            <a:ext cx="8496943" cy="74635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05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 defTabSz="800100">
              <a:defRPr/>
            </a:pPr>
            <a:r>
              <a:rPr lang="ru-RU" sz="32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Нормативно-правовое регулирование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0375" y="332656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sz="2000" i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соответствии с решением </a:t>
            </a:r>
            <a:r>
              <a:rPr lang="ru-RU" sz="2000" i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Комитета </a:t>
            </a:r>
            <a:r>
              <a:rPr lang="ru-RU" sz="2000" i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Государственной </a:t>
            </a:r>
            <a:r>
              <a:rPr lang="ru-RU" sz="2000" i="1" u="sng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Думы по труду, социальной политике и делам </a:t>
            </a:r>
            <a:r>
              <a:rPr lang="ru-RU" sz="2000" i="1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ветеранов установлено:</a:t>
            </a:r>
          </a:p>
          <a:p>
            <a:pPr algn="just"/>
            <a:endParaRPr lang="ru-RU" sz="2000" i="1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направить законопроект для подготовки заключения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в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комитеты и комиссии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ГД,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во фракции в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ГД, законодательные органы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государственной власти субъектов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РФ,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исполнительные органы государственной власти субъектов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РФ и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РТК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 регулированию социально-трудовых отношений для подготовки отзывов, предложений и замечаний, а также в Правовое управление Аппарата 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ГД;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срок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представления в Комитет Государственной Думы по труду, социальной политике и делам ветеранов отзывов, предложений и замечаний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rPr>
              <a:t>до 15 августа 2019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rPr>
              <a:t>года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срок </a:t>
            </a:r>
            <a:r>
              <a:rPr 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подготовки законопроекта к рассмотрению Государственной Думой в первом чтении –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rPr>
              <a:t>сентябрь 2019 года.</a:t>
            </a:r>
          </a:p>
        </p:txBody>
      </p:sp>
    </p:spTree>
    <p:extLst>
      <p:ext uri="{BB962C8B-B14F-4D97-AF65-F5344CB8AC3E}">
        <p14:creationId xmlns:p14="http://schemas.microsoft.com/office/powerpoint/2010/main" val="20246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07975" y="233447"/>
            <a:ext cx="8800528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u="sng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Принятие законопроектов потребует внесения изменений в:</a:t>
            </a:r>
          </a:p>
          <a:p>
            <a:pPr algn="ctr">
              <a:lnSpc>
                <a:spcPct val="150000"/>
              </a:lnSpc>
            </a:pPr>
            <a:endParaRPr lang="ru-RU" sz="1400" u="sng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22 федеральных закона;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18  указов Президента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Российской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Федерации;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67 постановлений  Правительства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Российской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Федерации;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б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олее 900 приказов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федеральных органов исполнительной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власти;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более 800 нормативных правовых актов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субъектов Российской Федерации </a:t>
            </a:r>
            <a:r>
              <a:rPr 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и </a:t>
            </a:r>
            <a:r>
              <a:rPr 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органов местного самоуправления. 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4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-1" y="764704"/>
            <a:ext cx="8966477" cy="5112568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Сведения о трудовой деятельности работника – это основная информация о трудовой деятельности и трудовом стаже, которая </a:t>
            </a:r>
            <a:r>
              <a:rPr lang="ru-RU" altLang="ru-RU" sz="21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представляется работодателями в информационную систему ПФР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Работодатель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обязан выдать работнику сведения о трудовой деятельности по его заявлению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-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не позднее трех рабочих дней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со дня подачи этого заявления,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при увольнении - в день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прекращения трудового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договора;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заключении трудового договора лицо, поступающее на работу, предъявляет работодателю сведения о трудовой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деятельности, которые могут быть получены у работодателя, ПФР, МФЦ или на ЕПГУ;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Работодатели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продолжают вести трудовые книжки на бумажном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носителе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для тех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работников,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которые подали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об этом работодателю письменное </a:t>
            </a:r>
            <a:r>
              <a:rPr lang="ru-RU" altLang="ru-RU" sz="21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заявление до 1 января 2021 г.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.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Иным работникам работодатель выдает на хранение трудовую книжку и освобождается от ответственности за ее хранение.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Для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работников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,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впервые поступающих на работу с 1 января 2021 г.,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трудовые книжки </a:t>
            </a:r>
            <a:r>
              <a:rPr lang="ru-RU" altLang="ru-RU" sz="21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на бумажном носителе не ведутся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12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F2B106-6A51-45D5-9B3C-2989B1FE846C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028331"/>
              </p:ext>
            </p:extLst>
          </p:nvPr>
        </p:nvGraphicFramePr>
        <p:xfrm>
          <a:off x="683568" y="-27384"/>
          <a:ext cx="8178344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55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504" y="0"/>
            <a:ext cx="2875895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33876"/>
              </p:ext>
            </p:extLst>
          </p:nvPr>
        </p:nvGraphicFramePr>
        <p:xfrm>
          <a:off x="107504" y="85566"/>
          <a:ext cx="9036496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21" name="Объект 2"/>
          <p:cNvSpPr txBox="1">
            <a:spLocks/>
          </p:cNvSpPr>
          <p:nvPr/>
        </p:nvSpPr>
        <p:spPr>
          <a:xfrm>
            <a:off x="177523" y="1124744"/>
            <a:ext cx="8966477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Индивидуальный лицевой счет дополняется разделом «Сведения о трудовой деятельности» (мероприятие – прием, увольнение, перевод, наименование должности (профессии), основание (дата и номер приказа);</a:t>
            </a:r>
          </a:p>
          <a:p>
            <a:pPr algn="just">
              <a:defRPr/>
            </a:pPr>
            <a:endParaRPr lang="ru-RU" altLang="ru-RU" sz="8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С 1 января 2020 работодатели представляют в ПФР ежемесячно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до 15 числа месяца, следующего за отчетным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сведения о трудовой деятельности (включая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сведения о приеме на работу и увольнении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);</a:t>
            </a:r>
          </a:p>
          <a:p>
            <a:pPr algn="just">
              <a:defRPr/>
            </a:pPr>
            <a:endParaRPr lang="ru-RU" altLang="ru-RU" sz="8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       Начиная с 1 января 2021 года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– сведения предоставляются 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ежемесячно не позднее 15-го числа месяца, следующего за отчетным периодом - месяцем, а в случаях приема на работу и увольнения работника сведения на данного работника представляются не позднее рабочего дня следующего за днем издания соответствующего приказа (распоряжения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);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defRPr/>
            </a:pP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E0BD9-24D1-451E-9A6E-42A4253541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4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504" y="0"/>
            <a:ext cx="2875895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4520"/>
              </p:ext>
            </p:extLst>
          </p:nvPr>
        </p:nvGraphicFramePr>
        <p:xfrm>
          <a:off x="107504" y="-27384"/>
          <a:ext cx="9036496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21" name="Объект 2"/>
          <p:cNvSpPr txBox="1">
            <a:spLocks/>
          </p:cNvSpPr>
          <p:nvPr/>
        </p:nvSpPr>
        <p:spPr>
          <a:xfrm>
            <a:off x="177523" y="836712"/>
            <a:ext cx="8966477" cy="5112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</a:t>
            </a:r>
            <a:r>
              <a:rPr lang="ru-RU" alt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Работодатель, с численностью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25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более лиц, представляет сведения о трудовой деятельности в форме электронного документа, подписанного усиленной квалифицированной электронной подписью.</a:t>
            </a: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  </a:t>
            </a:r>
            <a:r>
              <a:rPr lang="ru-RU" altLang="ru-RU" sz="2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Для работодателей, которые не подключены к электронному документообороту, ПФР планирует разработать сервис для формирования отчетности в электронном виде, который будет предоставляться работодателям на безвозмездной 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основе;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altLang="ru-RU" sz="24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 нарушения представления </a:t>
            </a:r>
            <a:r>
              <a:rPr lang="ru-RU" altLang="ru-RU" sz="2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трудовой    деятельности, должностное лицо страхователя несет ответственность в соответствии с Кодексом РФ об административных правонарушениях за нарушение трудового 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законодательства;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    Информацию </a:t>
            </a:r>
            <a:r>
              <a:rPr lang="ru-RU" altLang="ru-RU" sz="2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непредставлении в установленный срок либо представлении неполных и (или) недостоверных сведений о трудовой деятельности работающих лиц территориальный орган ПФР направляет 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 государственные инспекции труда, </a:t>
            </a:r>
            <a:r>
              <a:rPr lang="ru-RU" altLang="ru-RU" sz="2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 порядке межведомственного взаимодействия.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6256" y="6520259"/>
            <a:ext cx="2133600" cy="365125"/>
          </a:xfrm>
        </p:spPr>
        <p:txBody>
          <a:bodyPr/>
          <a:lstStyle/>
          <a:p>
            <a:fld id="{F19E0BD9-24D1-451E-9A6E-42A42535410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5" y="4063712"/>
            <a:ext cx="8712971" cy="26776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15 июля 2019 г. ПФР </a:t>
            </a:r>
            <a:r>
              <a:rPr lang="ru-RU" sz="2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проведена </a:t>
            </a:r>
            <a:r>
              <a:rPr lang="ru-RU" sz="2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встреча  с разработчиками </a:t>
            </a:r>
            <a:r>
              <a:rPr lang="ru-RU" sz="2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программ бухгалтерского и кадрового </a:t>
            </a:r>
            <a:r>
              <a:rPr lang="ru-RU" sz="2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учета, на </a:t>
            </a:r>
            <a:r>
              <a:rPr lang="ru-RU" sz="2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которой </a:t>
            </a:r>
            <a:r>
              <a:rPr lang="ru-RU" sz="28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состоялось </a:t>
            </a:r>
            <a:r>
              <a:rPr lang="ru-RU" sz="28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обсуждение новых форматов сведений о трудовой деятельности, запускаемых в рамках проекта электронной трудовой книжки</a:t>
            </a:r>
            <a:endParaRPr lang="ru-RU" sz="28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anose="020B05030201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92019"/>
              </p:ext>
            </p:extLst>
          </p:nvPr>
        </p:nvGraphicFramePr>
        <p:xfrm>
          <a:off x="72008" y="273361"/>
          <a:ext cx="9036496" cy="707367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МЕРОПРИЯТИЯ,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ПРОВОДИМЫЕ ПФР В ЦЕЛЯХ ПОДГОТОВКИ К ПРОЕКТУ «ЭЛЕКТРОННАЯ ТРУДОВАЯ КНИЖКА» 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7975" y="867484"/>
            <a:ext cx="88005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Разработана форма и формат сведений о трудовой деятельности, которые будут представляться работодателями в ПФР (СЗВ-ТД);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Произведена постановка задач для разработки программного обеспечения, позволяющего принимать и учитывать сведения о трудовой деятельности;</a:t>
            </a:r>
          </a:p>
          <a:p>
            <a:pPr algn="just"/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Прорабатываются вопросы доработки бесплатного сервиса ПФР для малых предприятий с целью формирования и направления ими сведений о трудовой деятельности в ПФР</a:t>
            </a:r>
          </a:p>
        </p:txBody>
      </p:sp>
    </p:spTree>
    <p:extLst>
      <p:ext uri="{BB962C8B-B14F-4D97-AF65-F5344CB8AC3E}">
        <p14:creationId xmlns:p14="http://schemas.microsoft.com/office/powerpoint/2010/main" val="365989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0"/>
            <a:ext cx="3168352" cy="260648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>
          <a:xfrm>
            <a:off x="8388424" y="6525940"/>
            <a:ext cx="582166" cy="215428"/>
          </a:xfrm>
        </p:spPr>
        <p:txBody>
          <a:bodyPr/>
          <a:lstStyle/>
          <a:p>
            <a:fld id="{01A3AFC1-63AA-44E6-BB46-C3F8142C6CC7}" type="slidenum">
              <a:rPr lang="ru-RU" smtClean="0"/>
              <a:pPr/>
              <a:t>9</a:t>
            </a:fld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1188"/>
              </p:ext>
            </p:extLst>
          </p:nvPr>
        </p:nvGraphicFramePr>
        <p:xfrm>
          <a:off x="72008" y="417377"/>
          <a:ext cx="9036496" cy="707367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МЕРОПРИЯТИЯ,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ПРОВОДИМЫЕ ПФР В ЦЕЛЯХ ПОДГОТОВКИ К ПРОЕКТУ «ЭЛЕКТРОННАЯ ТРУДОВАЯ КНИЖКА» (по </a:t>
                      </a:r>
                      <a:r>
                        <a:rPr lang="ru-RU" sz="1600" b="1" kern="12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госуслуге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7975" y="1155516"/>
            <a:ext cx="8800528" cy="4760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Разработана форма сведений о трудовой деятельности, выдаваемая гражданину (СЗИ-ТД);</a:t>
            </a:r>
          </a:p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Разработан проект Административного регламента предоставления ПФР </a:t>
            </a:r>
            <a:r>
              <a:rPr lang="ru-RU" sz="2000" dirty="0" err="1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госуслуги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по предоставлению сведений о трудовой деятельности работника, содержащихся в его ИЛС;</a:t>
            </a:r>
          </a:p>
          <a:p>
            <a:pPr algn="just">
              <a:lnSpc>
                <a:spcPts val="2800"/>
              </a:lnSpc>
            </a:pPr>
            <a:endParaRPr lang="ru-RU" sz="20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Осуществлена постановка задач на реализацию процесса предоставления </a:t>
            </a:r>
            <a:r>
              <a:rPr lang="ru-RU" sz="2000" dirty="0" err="1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госуслуги</a:t>
            </a: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на ЕПГУ;</a:t>
            </a:r>
          </a:p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>
              <a:lnSpc>
                <a:spcPts val="28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Разработан прототип электронного сервиса В ЛК на сайте ПФР, позволяющий гражданину онлайн сформировать сведения о его трудовой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88532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692</Words>
  <Application>Microsoft Office PowerPoint</Application>
  <PresentationFormat>Экран (4:3)</PresentationFormat>
  <Paragraphs>74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Журкова Юлия Сергеевна2</dc:creator>
  <cp:lastModifiedBy>Юсникова Анна Владимировна</cp:lastModifiedBy>
  <cp:revision>39</cp:revision>
  <cp:lastPrinted>2019-07-12T06:49:31Z</cp:lastPrinted>
  <dcterms:created xsi:type="dcterms:W3CDTF">2019-06-10T07:14:06Z</dcterms:created>
  <dcterms:modified xsi:type="dcterms:W3CDTF">2019-10-14T07:11:36Z</dcterms:modified>
</cp:coreProperties>
</file>