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1" r:id="rId2"/>
    <p:sldId id="312" r:id="rId3"/>
    <p:sldId id="277" r:id="rId4"/>
    <p:sldId id="281" r:id="rId5"/>
    <p:sldId id="309" r:id="rId6"/>
    <p:sldId id="305" r:id="rId7"/>
    <p:sldId id="304" r:id="rId8"/>
    <p:sldId id="310" r:id="rId9"/>
    <p:sldId id="311" r:id="rId10"/>
    <p:sldId id="308" r:id="rId11"/>
    <p:sldId id="314" r:id="rId12"/>
    <p:sldId id="317" r:id="rId13"/>
    <p:sldId id="316" r:id="rId14"/>
    <p:sldId id="307" r:id="rId15"/>
    <p:sldId id="286" r:id="rId16"/>
    <p:sldId id="294" r:id="rId17"/>
  </p:sldIdLst>
  <p:sldSz cx="9144000" cy="6858000" type="screen4x3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CC9BCA-3976-40DD-A016-02789B103CF7}">
          <p14:sldIdLst>
            <p14:sldId id="261"/>
            <p14:sldId id="312"/>
            <p14:sldId id="277"/>
            <p14:sldId id="281"/>
            <p14:sldId id="309"/>
            <p14:sldId id="305"/>
            <p14:sldId id="304"/>
            <p14:sldId id="310"/>
            <p14:sldId id="311"/>
            <p14:sldId id="308"/>
            <p14:sldId id="314"/>
            <p14:sldId id="317"/>
            <p14:sldId id="316"/>
            <p14:sldId id="307"/>
            <p14:sldId id="286"/>
          </p14:sldIdLst>
        </p14:section>
        <p14:section name="Раздел без заголовка" id="{9E076AFB-4027-4682-858E-BCBDABFCB05D}">
          <p14:sldIdLst>
            <p14:sldId id="29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0" autoAdjust="0"/>
  </p:normalViewPr>
  <p:slideViewPr>
    <p:cSldViewPr>
      <p:cViewPr>
        <p:scale>
          <a:sx n="107" d="100"/>
          <a:sy n="107" d="100"/>
        </p:scale>
        <p:origin x="-1722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932578" cy="495776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4910" y="6"/>
            <a:ext cx="2932578" cy="495776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17ED450D-F53E-455A-BD1B-03021BECFB2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6463" y="739775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749" y="4705911"/>
            <a:ext cx="5415603" cy="4457225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645"/>
            <a:ext cx="2932578" cy="495776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4910" y="9408645"/>
            <a:ext cx="2932578" cy="495776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2A5B647A-5958-4364-B8A5-A22A9177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8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B647A-5958-4364-B8A5-A22A9177C6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6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34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870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40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40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5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9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2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96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3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25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5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5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17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7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9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7A95-7F46-49DF-9D98-1208D6505E9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4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5857"/>
              </p:ext>
            </p:extLst>
          </p:nvPr>
        </p:nvGraphicFramePr>
        <p:xfrm>
          <a:off x="755576" y="1700808"/>
          <a:ext cx="8178344" cy="192043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«Актуальные вопросы изменения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в законодательстве о персонифицированном учете»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35496" y="0"/>
            <a:ext cx="3168352" cy="18864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6696744"/>
            <a:ext cx="3168352" cy="18864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07504" y="355761"/>
          <a:ext cx="8928991" cy="5431095"/>
        </p:xfrm>
        <a:graphic>
          <a:graphicData uri="http://schemas.openxmlformats.org/drawingml/2006/table">
            <a:tbl>
              <a:tblPr/>
              <a:tblGrid>
                <a:gridCol w="351265"/>
                <a:gridCol w="515630"/>
                <a:gridCol w="285485"/>
                <a:gridCol w="561415"/>
                <a:gridCol w="731318"/>
                <a:gridCol w="390322"/>
                <a:gridCol w="338533"/>
                <a:gridCol w="1152377"/>
                <a:gridCol w="426183"/>
                <a:gridCol w="302672"/>
                <a:gridCol w="728855"/>
                <a:gridCol w="728855"/>
                <a:gridCol w="265935"/>
                <a:gridCol w="45177"/>
                <a:gridCol w="735853"/>
                <a:gridCol w="144981"/>
                <a:gridCol w="432048"/>
                <a:gridCol w="151826"/>
                <a:gridCol w="590963"/>
                <a:gridCol w="49298"/>
              </a:tblGrid>
              <a:tr h="18732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СЗВ-ТД</a:t>
                      </a:r>
                      <a:endParaRPr lang="ru-RU" sz="12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157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ПРОЕКТ Сведения о трудовой деятельности зарегистрированного лица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страхователе: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Регистрационный номер в ПФР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Работодатель (наименование)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                                          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КПП                                           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483">
                <a:tc gridSpan="3">
                  <a:txBody>
                    <a:bodyPr/>
                    <a:lstStyle/>
                    <a:p>
                      <a:pPr algn="ctr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СНИЛС  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Фамилия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Имя        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Отчество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483">
                <a:tc gridSpan="3"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Подано заявление о продолжении ведения трудовой книжки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739"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дата подачи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Признак отмены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Подано заявление о представлении сведений о трудовой деятельности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дата подачи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Признак отмены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Отчетный период: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месяц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920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(01 – январь, 02 – февраль, 03 – март, 04 – апрель, 05 – май, 06 – июнь, 07 – июль, 08 – август, 09 – сентябрь, 10 – октябрь, 11 – ноябрь, 12 – декабрь)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670">
                <a:tc>
                  <a:txBody>
                    <a:bodyPr/>
                    <a:lstStyle/>
                    <a:p>
                      <a:pPr algn="l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800" dirty="0" smtClean="0"/>
                    </a:p>
                    <a:p>
                      <a:endParaRPr lang="ru-RU" sz="800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№№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Признак отмены мероприятия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трудовой деятельности зарегистрированного лица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4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(число,  месяц, год) приема, перевода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увольнения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мероприятия (прием, перевод, приостановление, увольнение)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Основание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Должность, профессия, специальность,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квалификация, структурное подразделение</a:t>
                      </a:r>
                    </a:p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поручаемой работы</a:t>
                      </a:r>
                    </a:p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Статья, пункт   Трудового кодекса РФ, федерального закона, причины при увольнении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документа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документа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5575" y="6021288"/>
            <a:ext cx="8808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Код из пяти </a:t>
            </a:r>
            <a:r>
              <a:rPr lang="ru-RU" sz="1400" b="1" dirty="0"/>
              <a:t>цифровых знаков в соответствии со справочником «ОК 010-2014 (МСКЗ-08). Общероссийский классификатор занятий» (принят и введен в действие Приказом Федерального агентства по техническому регулированию и метрологии от 12.12.2014 № 2020-ст)</a:t>
            </a:r>
          </a:p>
        </p:txBody>
      </p:sp>
      <p:sp>
        <p:nvSpPr>
          <p:cNvPr id="7" name="Стрелка вверх 6"/>
          <p:cNvSpPr/>
          <p:nvPr/>
        </p:nvSpPr>
        <p:spPr>
          <a:xfrm>
            <a:off x="5148064" y="5815622"/>
            <a:ext cx="432048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9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95935" y="24879"/>
            <a:ext cx="56405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 </a:t>
            </a:r>
            <a:r>
              <a:rPr lang="ru-RU" sz="1300" b="1" dirty="0"/>
              <a:t>«ОК 010-2014 (МСКЗ-08). Общероссийский классификатор занятий</a:t>
            </a:r>
            <a:r>
              <a:rPr lang="ru-RU" sz="1300" b="1" dirty="0" smtClean="0"/>
              <a:t>»</a:t>
            </a:r>
          </a:p>
          <a:p>
            <a:r>
              <a:rPr lang="ru-RU" sz="1300" b="1" dirty="0" smtClean="0"/>
              <a:t>Пример</a:t>
            </a:r>
            <a:endParaRPr lang="ru-RU" sz="13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461748"/>
              </p:ext>
            </p:extLst>
          </p:nvPr>
        </p:nvGraphicFramePr>
        <p:xfrm>
          <a:off x="155574" y="476672"/>
          <a:ext cx="8808914" cy="63189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3179"/>
                <a:gridCol w="439229"/>
                <a:gridCol w="7686506"/>
              </a:tblGrid>
              <a:tr h="297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Код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КЧ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Наименование групп занятий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dirty="0">
                          <a:effectLst/>
                        </a:rPr>
                        <a:t>1</a:t>
                      </a:r>
                      <a:endParaRPr lang="ru-RU" sz="115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>
                          <a:effectLst/>
                        </a:rPr>
                        <a:t> </a:t>
                      </a:r>
                      <a:endParaRPr lang="ru-RU" sz="1150" b="1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dirty="0">
                          <a:effectLst/>
                        </a:rPr>
                        <a:t>РУКОВОДИТЕЛИ</a:t>
                      </a:r>
                      <a:endParaRPr lang="ru-RU" sz="115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11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3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Руководители высшего звена, высшие должностные лица и законодатели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4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111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6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Руководители (представители) федеральных и региональных органов законодательной, судебной и исполнительной власти, их аппаратов и иных органов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4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1112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</a:rPr>
                        <a:t>3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</a:rPr>
                        <a:t>Руководители (представители) федеральных и региональных органов исполнительной и судебной власти и их аппаратов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>
                          <a:effectLst/>
                          <a:latin typeface="Calibri"/>
                          <a:ea typeface="Times New Roman"/>
                          <a:cs typeface="Calibri"/>
                        </a:rPr>
                        <a:t>СПЕЦИАЛИСТЫ ВЫСШЕГО УРОВНЯ КВАЛИФИКАЦИИ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21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Специалисты в области науки и техники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211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Физики, химики и специалисты родственных занятий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2111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Физики и астрономы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СПЕЦИАЛИСТЫ СРЕДНЕГО УРОВНЯ КВАЛИФИКАЦИИ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31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Специалисты-техники в области науки и техники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311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Техники в области физических и технических наук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3111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Техники в области химических и физических наук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3112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Техники по гражданскому строительству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15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b="1" i="1">
                          <a:effectLst/>
                          <a:latin typeface="Calibri"/>
                          <a:ea typeface="Times New Roman"/>
                          <a:cs typeface="Calibri"/>
                        </a:rPr>
                        <a:t>СЛУЖАЩИЕ, ЗАНЯТЫЕ ПОДГОТОВКОЙ И ОФОРМЛЕНИЕМ ДОКУМЕНТАЦИИ, УЧЕТОМ И ОБСЛУЖИВАНИЕМ</a:t>
                      </a:r>
                      <a:endParaRPr lang="ru-RU" sz="115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41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Служащие общего профиля и обслуживающие офисную технику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411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Офисные служащие общего профиля</a:t>
                      </a:r>
                    </a:p>
                  </a:txBody>
                  <a:tcPr marL="39370" marR="39370" marT="64770" marB="64770"/>
                </a:tc>
              </a:tr>
              <a:tr h="297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effectLst/>
                          <a:latin typeface="Calibri"/>
                          <a:ea typeface="Times New Roman"/>
                          <a:cs typeface="Calibri"/>
                        </a:rPr>
                        <a:t>4110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Офисные служащие общего профиля</a:t>
                      </a: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88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rgbClr val="1F497D"/>
                </a:solidFill>
                <a:latin typeface="Arial" charset="0"/>
              </a:rPr>
              <a:t>ЕСЛИ СВЕДЕНИЯ  О ТРУДОВОЙ ДЕЯТЕЛЬНОСТИ ПОДАЮТСЯ ВПЕРВЫЕ (</a:t>
            </a:r>
            <a:r>
              <a:rPr lang="ru-RU" altLang="ru-RU" sz="1800" b="1" u="sng" dirty="0" smtClean="0">
                <a:solidFill>
                  <a:srgbClr val="1F497D"/>
                </a:solidFill>
                <a:latin typeface="Arial" charset="0"/>
              </a:rPr>
              <a:t>ЗЛ ПРОДОЛЖАЕТ РАБОТАТЬ У ДАННОГО РАБОТОДАТЕЛЯ НА 01.01.2020 В ТОЙ ЖЕ ДОЛЖНОСТИ, но подал соответствующее заявление</a:t>
            </a:r>
            <a:r>
              <a:rPr lang="ru-RU" altLang="ru-RU" sz="1800" b="1" dirty="0" smtClean="0">
                <a:solidFill>
                  <a:srgbClr val="1F497D"/>
                </a:solidFill>
                <a:latin typeface="Arial" charset="0"/>
              </a:rPr>
              <a:t>)</a:t>
            </a:r>
            <a:br>
              <a:rPr lang="ru-RU" altLang="ru-RU" sz="1800" b="1" dirty="0" smtClean="0">
                <a:solidFill>
                  <a:srgbClr val="1F497D"/>
                </a:solidFill>
                <a:latin typeface="Arial" charset="0"/>
              </a:rPr>
            </a:br>
            <a:r>
              <a:rPr lang="ru-RU" altLang="ru-RU" sz="1800" b="1" dirty="0">
                <a:solidFill>
                  <a:srgbClr val="1F497D"/>
                </a:solidFill>
                <a:latin typeface="Arial" charset="0"/>
              </a:rPr>
              <a:t/>
            </a:r>
            <a:br>
              <a:rPr lang="ru-RU" altLang="ru-RU" sz="1800" b="1" dirty="0">
                <a:solidFill>
                  <a:srgbClr val="1F497D"/>
                </a:solidFill>
                <a:latin typeface="Arial" charset="0"/>
              </a:rPr>
            </a:br>
            <a:r>
              <a:rPr lang="ru-RU" altLang="ru-RU" sz="1800" b="1" dirty="0" smtClean="0">
                <a:solidFill>
                  <a:srgbClr val="1F497D"/>
                </a:solidFill>
                <a:latin typeface="Arial" charset="0"/>
              </a:rPr>
              <a:t>ПРИМЕР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696027"/>
            <a:ext cx="8715404" cy="110799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/>
              <a:t>Форма заполняется по состоянию </a:t>
            </a:r>
            <a:r>
              <a:rPr lang="ru-RU" sz="2200" u="sng" dirty="0" smtClean="0"/>
              <a:t>на 01.01.20 </a:t>
            </a:r>
            <a:r>
              <a:rPr lang="ru-RU" sz="2200" dirty="0" smtClean="0"/>
              <a:t>в соответствие с «Порядком заполнения формы…»  </a:t>
            </a:r>
            <a:r>
              <a:rPr lang="ru-RU" sz="2200" u="sng" dirty="0" smtClean="0"/>
              <a:t>со сведениями о последнем кадровом мероприятии (первичное наполнение)</a:t>
            </a:r>
            <a:endParaRPr lang="ru-RU" sz="2200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3"/>
            <a:ext cx="8534150" cy="413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67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B8B3923-2A62-48AC-A50A-BAF7047A3FD1}" type="slidenum">
              <a:rPr lang="ru-RU" altLang="ru-RU">
                <a:latin typeface="MFred" pitchFamily="2" charset="-52"/>
              </a:rPr>
              <a:pPr/>
              <a:t>13</a:t>
            </a:fld>
            <a:endParaRPr lang="ru-RU" altLang="ru-RU">
              <a:latin typeface="MFred" pitchFamily="2" charset="-52"/>
            </a:endParaRPr>
          </a:p>
        </p:txBody>
      </p:sp>
      <p:sp>
        <p:nvSpPr>
          <p:cNvPr id="6149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632848" cy="636587"/>
          </a:xfrm>
          <a:noFill/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ПРЕИМУЩЕСТВА ВЕДЕНИЯ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О ТРУДОВОЙ ДЕЯТЕЛЬНОСТИ В ЭЛЕКТРОННОМ ВИДЕ И ИХ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endParaRPr lang="ru-RU" alt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0090" y="1484784"/>
            <a:ext cx="8255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endParaRPr lang="ru-RU" alt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сохранность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персональных данных  в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 системе Пенсионного фонда и  возможность в любое время ознакомиться со сведениями о трудовой деятельности</a:t>
            </a:r>
            <a:endParaRPr lang="en-US" altLang="ru-RU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издержек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 и работодателя  при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трудоустройстве за счет </a:t>
            </a:r>
            <a:r>
              <a:rPr lang="ru-RU" altLang="ru-RU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удобства и скорости получения информации</a:t>
            </a:r>
            <a:endParaRPr lang="ru-RU" altLang="ru-RU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возмож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ности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трудоустройства </a:t>
            </a:r>
            <a:r>
              <a:rPr lang="ru-RU" altLang="ru-RU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удаленных работников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простоты взаимодействия с </a:t>
            </a: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работодателем</a:t>
            </a:r>
            <a:endParaRPr lang="ru-RU" alt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обращении гражданина за государственными и муниципальными услугами он  </a:t>
            </a:r>
            <a:r>
              <a:rPr lang="ru-RU" altLang="ru-RU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освобождается от обязанности предоставлять сведения о трудовой  </a:t>
            </a:r>
            <a:r>
              <a:rPr lang="ru-RU" alt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Font typeface="Wingdings" panose="05000000000000000000" pitchFamily="2" charset="2"/>
              <a:buChar char="ü"/>
              <a:defRPr/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75648" y="6381328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14</a:t>
            </a:fld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19924"/>
              </p:ext>
            </p:extLst>
          </p:nvPr>
        </p:nvGraphicFramePr>
        <p:xfrm>
          <a:off x="72008" y="201353"/>
          <a:ext cx="9036496" cy="57931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49134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 формы «Сведения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 трудовой деятельности работника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выдачи зарегистрированному лицу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7583" y="5746030"/>
            <a:ext cx="888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 заполнении формы работодателем указываются периоды трудовой деятельности у данного работодателя</a:t>
            </a:r>
            <a:endParaRPr lang="ru-RU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132856"/>
            <a:ext cx="122413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27582" y="620688"/>
          <a:ext cx="8743008" cy="5219196"/>
        </p:xfrm>
        <a:graphic>
          <a:graphicData uri="http://schemas.openxmlformats.org/drawingml/2006/table">
            <a:tbl>
              <a:tblPr/>
              <a:tblGrid>
                <a:gridCol w="1286438"/>
                <a:gridCol w="1222908"/>
                <a:gridCol w="619395"/>
                <a:gridCol w="611455"/>
                <a:gridCol w="1286438"/>
                <a:gridCol w="611455"/>
                <a:gridCol w="611455"/>
                <a:gridCol w="230288"/>
                <a:gridCol w="659100"/>
                <a:gridCol w="611455"/>
                <a:gridCol w="500281"/>
                <a:gridCol w="492340"/>
              </a:tblGrid>
              <a:tr h="18146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СЗИ-ТД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174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Сведения о трудовой деятельности зарегистрированного лица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>
                  <a:txBody>
                    <a:bodyPr/>
                    <a:lstStyle/>
                    <a:p>
                      <a:pPr algn="ctr" fontAlgn="ctr"/>
                      <a:endParaRPr lang="ru-RU" sz="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СНИЛС  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Фамилия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Имя        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Отчество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рождения "____" ____________   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Подано заявление о продолжении ведения трудовой книжки 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подачи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Подано заявление о представлении сведений о трудовой деятельности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подачи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3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№№ п/п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Работодатель (наименование)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Сведения о трудовой деятельности зарегистрированного лица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(число,  месяц, год) приема, перевода, приостановления, увольнения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мероприятия (прием, перевод, приостановление, увольнение)   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Основание 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Должность, профессия, специальность, квалификация, структурное подразделение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поручаемой работы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Статья, пункт   Трудового кодекса РФ, федерального закона, причины при увольнении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Номер документа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66"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1466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_______________________________                                  ___________________                       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Должность уполномоченного лица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М.П. (при наличии)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пересылки в электронном виде документ подписывается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«____»  ___________ _______ г.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квалифицированной  электронной подписью уполномоченного лица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           (дата)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8035" y="188640"/>
            <a:ext cx="8818441" cy="864096"/>
          </a:xfr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l">
              <a:spcBef>
                <a:spcPct val="0"/>
              </a:spcBef>
            </a:pPr>
            <a:r>
              <a:rPr lang="ru-RU" sz="2200" b="1" dirty="0" smtClean="0">
                <a:solidFill>
                  <a:srgbClr val="1F2A7D"/>
                </a:solidFill>
                <a:latin typeface="Cambria" panose="02040503050406030204" pitchFamily="18" charset="0"/>
                <a:ea typeface="Cambria Math" panose="02040503050406030204" pitchFamily="18" charset="0"/>
                <a:cs typeface="+mj-cs"/>
              </a:rPr>
              <a:t>Схема направления работником через </a:t>
            </a:r>
            <a:r>
              <a:rPr lang="ru-RU" sz="2200" b="1" dirty="0">
                <a:solidFill>
                  <a:srgbClr val="1F2A7D"/>
                </a:solidFill>
                <a:latin typeface="Cambria" panose="02040503050406030204" pitchFamily="18" charset="0"/>
                <a:ea typeface="Cambria Math" panose="02040503050406030204" pitchFamily="18" charset="0"/>
                <a:cs typeface="+mj-cs"/>
              </a:rPr>
              <a:t>ЕПГУ </a:t>
            </a:r>
            <a:r>
              <a:rPr lang="ru-RU" sz="2200" b="1" dirty="0" smtClean="0">
                <a:solidFill>
                  <a:srgbClr val="1F2A7D"/>
                </a:solidFill>
                <a:latin typeface="Cambria" panose="02040503050406030204" pitchFamily="18" charset="0"/>
                <a:ea typeface="Cambria Math" panose="02040503050406030204" pitchFamily="18" charset="0"/>
                <a:cs typeface="+mj-cs"/>
              </a:rPr>
              <a:t>работодателю на электронный адрес выписки из Электронной трудовой книжки</a:t>
            </a:r>
            <a:endParaRPr lang="ru-RU" sz="2200" b="1" dirty="0">
              <a:solidFill>
                <a:srgbClr val="1F2A7D"/>
              </a:solidFill>
              <a:latin typeface="Cambria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Рисунок 10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2555776" y="1133608"/>
            <a:ext cx="3813357" cy="235805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 flipH="1">
            <a:off x="6968552" y="4426762"/>
            <a:ext cx="1563888" cy="1487857"/>
          </a:xfrm>
          <a:prstGeom prst="rect">
            <a:avLst/>
          </a:prstGeom>
        </p:spPr>
      </p:pic>
      <p:cxnSp>
        <p:nvCxnSpPr>
          <p:cNvPr id="27" name="Прямая со стрелкой 26"/>
          <p:cNvCxnSpPr/>
          <p:nvPr/>
        </p:nvCxnSpPr>
        <p:spPr>
          <a:xfrm flipV="1">
            <a:off x="3851920" y="2948067"/>
            <a:ext cx="0" cy="402955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998689" y="2940152"/>
            <a:ext cx="0" cy="293231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3053769" y="2167085"/>
            <a:ext cx="3174415" cy="325811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ЭЛЕКТРОННАЯ ТРУДОВАЯ </a:t>
            </a:r>
            <a:r>
              <a:rPr lang="ru-RU" sz="1400" b="1" dirty="0">
                <a:solidFill>
                  <a:srgbClr val="002060"/>
                </a:solidFill>
              </a:rPr>
              <a:t>КНИЖКА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202983" y="1484784"/>
            <a:ext cx="2614271" cy="409301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2060"/>
                </a:solidFill>
              </a:rPr>
              <a:t>ИНФОРМАЦИОННАЯ БАЗА ПФР</a:t>
            </a:r>
          </a:p>
        </p:txBody>
      </p:sp>
      <p:grpSp>
        <p:nvGrpSpPr>
          <p:cNvPr id="74" name="Группа 73"/>
          <p:cNvGrpSpPr/>
          <p:nvPr/>
        </p:nvGrpSpPr>
        <p:grpSpPr>
          <a:xfrm>
            <a:off x="251520" y="4334755"/>
            <a:ext cx="1968352" cy="1830549"/>
            <a:chOff x="2260763" y="4437112"/>
            <a:chExt cx="1968352" cy="1830549"/>
          </a:xfrm>
        </p:grpSpPr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p:blipFill>
          <p:spPr>
            <a:xfrm>
              <a:off x="2413571" y="4437112"/>
              <a:ext cx="1582365" cy="154142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260763" y="5959884"/>
              <a:ext cx="19683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Работник</a:t>
              </a:r>
              <a:endParaRPr lang="ru-RU" sz="14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090887" y="6006597"/>
            <a:ext cx="1369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Работодатель</a:t>
            </a:r>
            <a:endParaRPr lang="ru-RU" sz="1400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3520047" y="5551486"/>
            <a:ext cx="3428217" cy="461665"/>
            <a:chOff x="4046966" y="5404946"/>
            <a:chExt cx="1913299" cy="461665"/>
          </a:xfrm>
        </p:grpSpPr>
        <p:sp>
          <p:nvSpPr>
            <p:cNvPr id="40" name="TextBox 39"/>
            <p:cNvSpPr txBox="1"/>
            <p:nvPr/>
          </p:nvSpPr>
          <p:spPr>
            <a:xfrm>
              <a:off x="4046966" y="5404946"/>
              <a:ext cx="19132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Заявление о приеме на работу</a:t>
              </a:r>
              <a:endParaRPr lang="ru-RU" sz="1200" dirty="0"/>
            </a:p>
          </p:txBody>
        </p:sp>
        <p:cxnSp>
          <p:nvCxnSpPr>
            <p:cNvPr id="48" name="Прямая со стрелкой 47"/>
            <p:cNvCxnSpPr/>
            <p:nvPr/>
          </p:nvCxnSpPr>
          <p:spPr>
            <a:xfrm>
              <a:off x="4046966" y="5711718"/>
              <a:ext cx="1841466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5"/>
          <p:cNvGrpSpPr/>
          <p:nvPr/>
        </p:nvGrpSpPr>
        <p:grpSpPr>
          <a:xfrm>
            <a:off x="3253140" y="3283247"/>
            <a:ext cx="2459037" cy="1585913"/>
            <a:chOff x="3134607" y="3775017"/>
            <a:chExt cx="2459037" cy="1585913"/>
          </a:xfrm>
        </p:grpSpPr>
        <p:pic>
          <p:nvPicPr>
            <p:cNvPr id="57" name="Рисунок 10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34607" y="3775017"/>
              <a:ext cx="2459037" cy="158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0" name="Группа 59"/>
            <p:cNvGrpSpPr/>
            <p:nvPr/>
          </p:nvGrpSpPr>
          <p:grpSpPr>
            <a:xfrm>
              <a:off x="3236207" y="3935355"/>
              <a:ext cx="2098675" cy="911376"/>
              <a:chOff x="6656388" y="5291138"/>
              <a:chExt cx="2098675" cy="911376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6656388" y="5499100"/>
                <a:ext cx="2098675" cy="254000"/>
              </a:xfrm>
              <a:prstGeom prst="roundRect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800" b="1" dirty="0">
                    <a:solidFill>
                      <a:schemeClr val="bg1">
                        <a:lumMod val="50000"/>
                      </a:schemeClr>
                    </a:solidFill>
                  </a:rPr>
                  <a:t>ВАША ЭЛЕКТРОННАЯ ТРУДОВАЯ КНИЖКА</a:t>
                </a: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770689" y="5721350"/>
                <a:ext cx="1490662" cy="230188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9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РАСПЕЧАТАТЬ?</a:t>
                </a: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6770689" y="5972175"/>
                <a:ext cx="1490662" cy="215444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8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НАПРАВИТЬ ПО АДРЕСУ?</a:t>
                </a:r>
                <a:endParaRPr lang="ru-RU" sz="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5" name="Рисунок 83"/>
              <p:cNvPicPr>
                <a:picLocks noChangeAspect="1"/>
              </p:cNvPicPr>
              <p:nvPr/>
            </p:nvPicPr>
            <p:blipFill>
              <a:blip r:embed="rId7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stretch>
                <a:fillRect/>
              </a:stretch>
            </p:blipFill>
            <p:spPr bwMode="auto">
              <a:xfrm>
                <a:off x="8302424" y="5687815"/>
                <a:ext cx="325878" cy="297253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pic>
            <p:nvPicPr>
              <p:cNvPr id="66" name="Рисунок 84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stretch>
                <a:fillRect/>
              </a:stretch>
            </p:blipFill>
            <p:spPr bwMode="auto">
              <a:xfrm>
                <a:off x="8296738" y="5966164"/>
                <a:ext cx="325878" cy="236350"/>
              </a:xfrm>
              <a:prstGeom prst="rect">
                <a:avLst/>
              </a:prstGeom>
              <a:noFill/>
              <a:ln>
                <a:noFill/>
              </a:ln>
              <a:extLst/>
            </p:spPr>
          </p:pic>
          <p:sp>
            <p:nvSpPr>
              <p:cNvPr id="67" name="Скругленный прямоугольник 66"/>
              <p:cNvSpPr/>
              <p:nvPr/>
            </p:nvSpPr>
            <p:spPr>
              <a:xfrm>
                <a:off x="6770688" y="5291138"/>
                <a:ext cx="1984375" cy="217487"/>
              </a:xfrm>
              <a:prstGeom prst="roundRect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ru-RU" sz="1200" dirty="0">
                    <a:solidFill>
                      <a:srgbClr val="0070C0"/>
                    </a:solidFill>
                  </a:rPr>
                  <a:t>ЕПГУ (Личный Кабинет)</a:t>
                </a:r>
              </a:p>
            </p:txBody>
          </p:sp>
        </p:grpSp>
      </p:grpSp>
      <p:grpSp>
        <p:nvGrpSpPr>
          <p:cNvPr id="88" name="Группа 87"/>
          <p:cNvGrpSpPr/>
          <p:nvPr/>
        </p:nvGrpSpPr>
        <p:grpSpPr>
          <a:xfrm>
            <a:off x="2533565" y="5219377"/>
            <a:ext cx="644127" cy="691073"/>
            <a:chOff x="5695417" y="3713899"/>
            <a:chExt cx="644127" cy="691073"/>
          </a:xfrm>
        </p:grpSpPr>
        <p:pic>
          <p:nvPicPr>
            <p:cNvPr id="70" name="Рисунок 6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0613" y="3713899"/>
              <a:ext cx="458931" cy="654077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</p:pic>
        <p:pic>
          <p:nvPicPr>
            <p:cNvPr id="71" name="Рисунок 7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5417" y="3917650"/>
              <a:ext cx="491411" cy="487322"/>
            </a:xfrm>
            <a:prstGeom prst="rect">
              <a:avLst/>
            </a:prstGeom>
          </p:spPr>
        </p:pic>
      </p:grpSp>
      <p:cxnSp>
        <p:nvCxnSpPr>
          <p:cNvPr id="23" name="Прямая со стрелкой 22"/>
          <p:cNvCxnSpPr/>
          <p:nvPr/>
        </p:nvCxnSpPr>
        <p:spPr>
          <a:xfrm flipV="1">
            <a:off x="1627067" y="3740237"/>
            <a:ext cx="1626073" cy="99309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9723967">
            <a:off x="1200776" y="3917802"/>
            <a:ext cx="1766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Запрос на получение выписки из ЭТК</a:t>
            </a:r>
            <a:endParaRPr lang="ru-RU" sz="1200" dirty="0"/>
          </a:p>
        </p:txBody>
      </p:sp>
      <p:grpSp>
        <p:nvGrpSpPr>
          <p:cNvPr id="77" name="Группа 76"/>
          <p:cNvGrpSpPr/>
          <p:nvPr/>
        </p:nvGrpSpPr>
        <p:grpSpPr>
          <a:xfrm>
            <a:off x="3354740" y="5085184"/>
            <a:ext cx="3486104" cy="276999"/>
            <a:chOff x="3118924" y="5402103"/>
            <a:chExt cx="2459037" cy="276999"/>
          </a:xfrm>
        </p:grpSpPr>
        <p:sp>
          <p:nvSpPr>
            <p:cNvPr id="30" name="TextBox 29"/>
            <p:cNvSpPr txBox="1"/>
            <p:nvPr/>
          </p:nvSpPr>
          <p:spPr>
            <a:xfrm>
              <a:off x="3118924" y="5402103"/>
              <a:ext cx="2459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Выписка из ЭТК</a:t>
              </a:r>
              <a:endParaRPr lang="ru-RU" sz="1200" dirty="0"/>
            </a:p>
          </p:txBody>
        </p:sp>
        <p:cxnSp>
          <p:nvCxnSpPr>
            <p:cNvPr id="46" name="Прямая со стрелкой 45"/>
            <p:cNvCxnSpPr/>
            <p:nvPr/>
          </p:nvCxnSpPr>
          <p:spPr>
            <a:xfrm>
              <a:off x="3235529" y="5679102"/>
              <a:ext cx="23424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Группа 84"/>
          <p:cNvGrpSpPr/>
          <p:nvPr/>
        </p:nvGrpSpPr>
        <p:grpSpPr>
          <a:xfrm rot="8818305">
            <a:off x="1370526" y="4625197"/>
            <a:ext cx="1954590" cy="288706"/>
            <a:chOff x="3175920" y="5679102"/>
            <a:chExt cx="2459037" cy="288706"/>
          </a:xfrm>
        </p:grpSpPr>
        <p:sp>
          <p:nvSpPr>
            <p:cNvPr id="86" name="TextBox 85"/>
            <p:cNvSpPr txBox="1"/>
            <p:nvPr/>
          </p:nvSpPr>
          <p:spPr>
            <a:xfrm rot="10838889">
              <a:off x="3175920" y="5690809"/>
              <a:ext cx="2459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200" dirty="0" smtClean="0"/>
                <a:t>Выписка из ЭТК</a:t>
              </a:r>
              <a:endParaRPr lang="ru-RU" sz="1200" dirty="0"/>
            </a:p>
          </p:txBody>
        </p:sp>
        <p:cxnSp>
          <p:nvCxnSpPr>
            <p:cNvPr id="87" name="Прямая со стрелкой 86"/>
            <p:cNvCxnSpPr/>
            <p:nvPr/>
          </p:nvCxnSpPr>
          <p:spPr>
            <a:xfrm>
              <a:off x="3235529" y="5679102"/>
              <a:ext cx="23424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123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5517" y="764704"/>
            <a:ext cx="8712971" cy="209288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6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15 июля, 9 сентября и 15 ноября 2019 г.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ПФР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проведена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встреча  с разработчиками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программ бухгалтерского и кадрового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учета, на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которой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состоялось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обсуждение новых форматов сведений о трудовой деятельности, запускаемых в рамках проекта электронной трудовой книжки</a:t>
            </a:r>
            <a:endParaRPr lang="ru-RU" sz="26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795207"/>
              </p:ext>
            </p:extLst>
          </p:nvPr>
        </p:nvGraphicFramePr>
        <p:xfrm>
          <a:off x="72008" y="188640"/>
          <a:ext cx="9036496" cy="707367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МЕРОПРИЯТИЯ,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ПРОВОДИМЫЕ ПФР В ЦЕЛЯХ РЕАЛИЗАЦИИ ПРОЕКТА «ЭЛЕКТРОННАЯ ТРУДОВАЯ КНИЖКА» 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36055" y="2976041"/>
            <a:ext cx="8712971" cy="369331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6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настоящее время проводится пилотный проект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           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12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организациями в рамках которого тестируются процессы:</a:t>
            </a:r>
          </a:p>
          <a:p>
            <a:pPr algn="just"/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- формирование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направление в ПФР форм  СЗВ-ТД;</a:t>
            </a:r>
          </a:p>
          <a:p>
            <a:pPr algn="just"/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-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прием, обработка и учет ПФР сведений, представленных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работодателями в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электронном виде по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ТКС,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а также с использованием сервиса Кабинет страхователя;</a:t>
            </a:r>
          </a:p>
          <a:p>
            <a:pPr algn="just"/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- формирование и предоставление работнику сведений 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 </a:t>
            </a:r>
            <a:r>
              <a:rPr lang="ru-RU" sz="26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форме СЗИ-ТД</a:t>
            </a:r>
            <a:r>
              <a:rPr lang="ru-RU" sz="2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.</a:t>
            </a:r>
            <a:endParaRPr lang="ru-RU" sz="26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0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8036" y="312738"/>
            <a:ext cx="8818441" cy="5564534"/>
          </a:xfr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sz="36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3 декабря 2019 г. </a:t>
            </a:r>
            <a:r>
              <a:rPr lang="ru-RU" sz="36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Государственной Думой Российской Федерации приняты в окончательной редакции следующие проекты федеральных законов, направленные на реализацию проекта «Электронная трудовая книжка»:</a:t>
            </a:r>
            <a:endParaRPr lang="ru-RU" sz="3600" dirty="0" smtClean="0"/>
          </a:p>
          <a:p>
            <a:pPr>
              <a:spcBef>
                <a:spcPct val="0"/>
              </a:spcBef>
            </a:pPr>
            <a:endParaRPr lang="ru-RU" sz="3600" b="1" dirty="0" smtClean="0">
              <a:solidFill>
                <a:srgbClr val="1F2A7D"/>
              </a:solidFill>
              <a:latin typeface="Cambria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02280" y="6678000"/>
            <a:ext cx="2164197" cy="18000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6" name="Группа 8"/>
          <p:cNvGrpSpPr/>
          <p:nvPr/>
        </p:nvGrpSpPr>
        <p:grpSpPr>
          <a:xfrm>
            <a:off x="-79396" y="6165307"/>
            <a:ext cx="1076510" cy="694077"/>
            <a:chOff x="-79396" y="6165307"/>
            <a:chExt cx="1076510" cy="694077"/>
          </a:xfrm>
        </p:grpSpPr>
        <p:sp>
          <p:nvSpPr>
            <p:cNvPr id="14" name="TextBox 13"/>
            <p:cNvSpPr txBox="1"/>
            <p:nvPr/>
          </p:nvSpPr>
          <p:spPr>
            <a:xfrm>
              <a:off x="-79396" y="6520830"/>
              <a:ext cx="10765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" b="1" dirty="0" smtClean="0">
                  <a:solidFill>
                    <a:srgbClr val="D00000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П</a:t>
              </a:r>
              <a:r>
                <a:rPr lang="ru-RU" sz="800" b="1" dirty="0" smtClean="0">
                  <a:solidFill>
                    <a:srgbClr val="1F2A7D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ЕНСИОННЫЙ </a:t>
              </a:r>
              <a:br>
                <a:rPr lang="ru-RU" sz="800" b="1" dirty="0" smtClean="0">
                  <a:solidFill>
                    <a:srgbClr val="1F2A7D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</a:br>
              <a:r>
                <a:rPr lang="ru-RU" sz="800" b="1" dirty="0" smtClean="0">
                  <a:solidFill>
                    <a:srgbClr val="D00000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Ф</a:t>
              </a:r>
              <a:r>
                <a:rPr lang="ru-RU" sz="800" b="1" dirty="0" smtClean="0">
                  <a:solidFill>
                    <a:srgbClr val="1F2A7D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ОНД </a:t>
              </a:r>
              <a:r>
                <a:rPr lang="ru-RU" sz="800" b="1" dirty="0" smtClean="0">
                  <a:solidFill>
                    <a:srgbClr val="D00000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Р</a:t>
              </a:r>
              <a:r>
                <a:rPr lang="ru-RU" sz="800" b="1" dirty="0" smtClean="0">
                  <a:solidFill>
                    <a:srgbClr val="1F2A7D"/>
                  </a:solidFill>
                  <a:latin typeface="Cambria" panose="02040503050406030204" pitchFamily="18" charset="0"/>
                  <a:ea typeface="Cambria Math" panose="02040503050406030204" pitchFamily="18" charset="0"/>
                </a:rPr>
                <a:t>ОССИИ</a:t>
              </a:r>
              <a:endParaRPr lang="ru-RU" sz="800" b="1" dirty="0">
                <a:solidFill>
                  <a:srgbClr val="1F2A7D"/>
                </a:solidFill>
                <a:latin typeface="Cambria" panose="02040503050406030204" pitchFamily="18" charset="0"/>
                <a:ea typeface="Cambria Math" panose="02040503050406030204" pitchFamily="18" charset="0"/>
              </a:endParaRPr>
            </a:p>
          </p:txBody>
        </p:sp>
        <p:pic>
          <p:nvPicPr>
            <p:cNvPr id="11" name="Изображение 1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51520" y="6165307"/>
              <a:ext cx="375972" cy="386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976" y="2451660"/>
            <a:ext cx="86353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	</a:t>
            </a:r>
            <a:r>
              <a:rPr lang="ru-RU" sz="20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№ 748684-7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«О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внесении изменений в Трудовой кодекс Российской Федерации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(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 части  формирования и ведения сведений о трудовой деятельности работника в электронном виде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№ 748744-7 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внесении изменений в Федеральный закон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Об индивидуальном (персонифицированном) учете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системе обязательного пенсионного страхования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»;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1196752"/>
            <a:ext cx="8496943" cy="7463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 defTabSz="800100">
              <a:defRPr/>
            </a:pPr>
            <a:r>
              <a:rPr lang="ru-RU" sz="32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Нормативно-правовое регулирование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496" y="332656"/>
            <a:ext cx="9217024" cy="63658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185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Ведение сведений о трудовой деятельности в электронном виде</a:t>
            </a:r>
          </a:p>
          <a:p>
            <a:r>
              <a:rPr lang="ru-RU" altLang="ru-RU" sz="185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(проект «Электронная трудовая книжка»)</a:t>
            </a:r>
            <a:endParaRPr lang="ru-RU" altLang="ru-RU" sz="1850" b="1" u="sng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07975" y="233447"/>
            <a:ext cx="880052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Принятие законопроектов потребует внесения изменений в:</a:t>
            </a:r>
          </a:p>
          <a:p>
            <a:pPr algn="ctr">
              <a:lnSpc>
                <a:spcPct val="150000"/>
              </a:lnSpc>
            </a:pPr>
            <a:endParaRPr lang="ru-RU" sz="1400" u="sng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22 федеральных закона;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18  указов Президента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Российской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Федерации;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б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олее 60 постановлений  Правительства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Российской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Федерации;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б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олее 900 приказов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федеральных органов исполнительной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власти;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более 800 нормативных правовых актов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субъектов Российской Федерации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и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органов местного самоуправления. 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4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570940" cy="5472608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Работодатель формирует и представляет для хранения в информационных ресурсах ПФР основную информацию о трудовой деятельности и трудовом стаже;</a:t>
            </a:r>
          </a:p>
          <a:p>
            <a:pPr marL="0" indent="0" algn="just"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По </a:t>
            </a:r>
            <a:r>
              <a:rPr lang="ru-RU" altLang="ru-RU" sz="20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31 декабря 2020 г.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включительно работники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подают работодателям письменные заявления о своем выборе: </a:t>
            </a:r>
            <a:endParaRPr lang="ru-RU" alt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457200" indent="-457200" algn="just">
              <a:buAutoNum type="arabicParenR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продолжении ведения работодателем трудовой книжки, </a:t>
            </a:r>
            <a:endParaRPr lang="ru-RU" alt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457200" indent="-457200" algn="just">
              <a:buAutoNum type="arabicParenR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либо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предоставлении работодателем ему сведений о трудовой деятельности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, подавший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заявление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продолжении ведения работодателем 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книжки,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имеет право в последующем подать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работодателю заявление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предоставлении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деятельности;</a:t>
            </a:r>
            <a:endParaRPr lang="ru-RU" alt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0" indent="0" algn="just">
              <a:buNone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Работникам, подавшим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заявления о представлении сведений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деятельности,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работодатели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выдают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трудовые книжки на руки и после этого освобождаются от ответственности за их ведение и хранение. При выдаче трудовой книжки в нее вносится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соответствующая запись.</a:t>
            </a:r>
          </a:p>
          <a:p>
            <a:pPr marL="0" indent="0" algn="just">
              <a:buNone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/>
            </a:r>
            <a:b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</a:b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</a:p>
          <a:p>
            <a:pPr marL="0" indent="0" algn="just">
              <a:buNone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F2B106-6A51-45D5-9B3C-2989B1FE846C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683568" y="-27384"/>
          <a:ext cx="8178344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36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35497" y="908720"/>
            <a:ext cx="9001000" cy="576064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Информация о поданном работником заявлении включается в сведения о его трудовой деятельности, представляемые работодателем для хранения в информационных ресурсах Пенсионного фонда Российской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Федерации</a:t>
            </a:r>
          </a:p>
          <a:p>
            <a:pPr marL="0" indent="0" algn="just">
              <a:buNone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 может получить сведения о трудовой деятельности:</a:t>
            </a: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0" indent="0" algn="just">
              <a:buNone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у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работодателя по последнему месту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работы;</a:t>
            </a:r>
          </a:p>
          <a:p>
            <a:pPr marL="0" indent="0" algn="just">
              <a:buNone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МФЦ;</a:t>
            </a:r>
          </a:p>
          <a:p>
            <a:pPr marL="0" indent="0" algn="just">
              <a:buNone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ПФР;</a:t>
            </a:r>
          </a:p>
          <a:p>
            <a:pPr marL="0" indent="0" algn="just">
              <a:buNone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на ЕПГУ;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Форма сведений о трудовой деятельности, предоставляемая работодателями утверждается ПФР по согласованию с Минтрудом России;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Форма сведений о трудовой деятельности, выдаваемая работнику, утверждается Минтрудом России по согласованию с ПФР </a:t>
            </a: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F2B106-6A51-45D5-9B3C-2989B1FE846C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222927"/>
              </p:ext>
            </p:extLst>
          </p:nvPr>
        </p:nvGraphicFramePr>
        <p:xfrm>
          <a:off x="683568" y="-27384"/>
          <a:ext cx="8178344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2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70019" y="908720"/>
            <a:ext cx="8966477" cy="5112568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В целях реализации положений закона </a:t>
            </a:r>
            <a:r>
              <a:rPr lang="ru-RU" altLang="ru-RU" sz="2100" dirty="0" smtClean="0">
                <a:solidFill>
                  <a:srgbClr val="00B050"/>
                </a:solidFill>
                <a:latin typeface="Franklin Gothic Book" panose="020B0503020102020204" pitchFamily="34" charset="0"/>
              </a:rPr>
              <a:t>работодатели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в </a:t>
            </a:r>
            <a:r>
              <a:rPr lang="ru-RU" altLang="ru-RU" sz="2100" dirty="0" smtClean="0">
                <a:solidFill>
                  <a:srgbClr val="00B0F0"/>
                </a:solidFill>
                <a:latin typeface="Franklin Gothic Book" panose="020B0503020102020204" pitchFamily="34" charset="0"/>
              </a:rPr>
              <a:t>течение 2020 года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осуществляют </a:t>
            </a:r>
            <a:r>
              <a:rPr lang="ru-RU" altLang="ru-RU" sz="2100" dirty="0" smtClean="0">
                <a:solidFill>
                  <a:srgbClr val="00B050"/>
                </a:solidFill>
                <a:latin typeface="Franklin Gothic Book" panose="020B0503020102020204" pitchFamily="34" charset="0"/>
              </a:rPr>
              <a:t>следующие мероприятия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:</a:t>
            </a:r>
          </a:p>
          <a:p>
            <a:pPr marL="0" indent="0" algn="just"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Принятие или изменение локальных нормативных актов с учетом мнения профсоюзной организации (при наличии);</a:t>
            </a:r>
          </a:p>
          <a:p>
            <a:pPr marL="0" indent="0" algn="just"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Подготовку и обсуждение изменений в соглашения и коллективные договоры (при необходимости);</a:t>
            </a:r>
          </a:p>
          <a:p>
            <a:pPr marL="0" indent="0" algn="just"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Обеспечение технической готовности к представлению сведений о трудовой деятельности в ПФР;</a:t>
            </a:r>
          </a:p>
          <a:p>
            <a:pPr marL="0" indent="0" algn="just"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b="1" u="sng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Уведомление </a:t>
            </a:r>
            <a:r>
              <a:rPr lang="ru-RU" altLang="ru-RU" sz="2100" b="1" u="sng" dirty="0">
                <a:solidFill>
                  <a:srgbClr val="FF0000"/>
                </a:solidFill>
                <a:latin typeface="Franklin Gothic Book" panose="020B0503020102020204" pitchFamily="34" charset="0"/>
              </a:rPr>
              <a:t>по 30 июня 2020 года</a:t>
            </a:r>
            <a:r>
              <a:rPr lang="ru-RU" altLang="ru-RU" sz="2100" b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работников в письменном виде об изменениях законодательства, связанных с формированием сведений о трудовой деятельности в электронном виде, а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также о праве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выбора.</a:t>
            </a: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0" indent="0" algn="just">
              <a:buNone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F2B106-6A51-45D5-9B3C-2989B1FE846C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084186"/>
              </p:ext>
            </p:extLst>
          </p:nvPr>
        </p:nvGraphicFramePr>
        <p:xfrm>
          <a:off x="683568" y="-27384"/>
          <a:ext cx="8178344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26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504" y="0"/>
            <a:ext cx="2875895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252659"/>
              </p:ext>
            </p:extLst>
          </p:nvPr>
        </p:nvGraphicFramePr>
        <p:xfrm>
          <a:off x="140999" y="-281253"/>
          <a:ext cx="9036496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6480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21" name="Объект 2"/>
          <p:cNvSpPr txBox="1">
            <a:spLocks/>
          </p:cNvSpPr>
          <p:nvPr/>
        </p:nvSpPr>
        <p:spPr>
          <a:xfrm>
            <a:off x="163699" y="548680"/>
            <a:ext cx="8966477" cy="5812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Индивидуальный лицевой счет дополняется разделом «Сведения о трудовой деятельности» (мероприятие – прием, увольнение, перевод, наименование должности (профессии), основание (дата и номер приказа, а также сведения о подаче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зарегистрированным лицом о продолжении ведения работодателем трудовой книжки, либо о предоставлении работодателем ему сведений о трудовой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деятельности);</a:t>
            </a:r>
          </a:p>
          <a:p>
            <a:pPr algn="just">
              <a:defRPr/>
            </a:pPr>
            <a:endParaRPr lang="ru-RU" altLang="ru-RU" sz="1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</a:t>
            </a:r>
            <a:r>
              <a:rPr lang="ru-RU" altLang="ru-RU" sz="1400" dirty="0" smtClean="0">
                <a:solidFill>
                  <a:srgbClr val="00B0F0"/>
                </a:solidFill>
                <a:latin typeface="Franklin Gothic Book" panose="020B0503020102020204" pitchFamily="34" charset="0"/>
              </a:rPr>
              <a:t>С 1 января 2020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работодатели представляют в ПФР сведения о трудовой деятельности ежемесячно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до 15 числа месяца, следующего за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месяцем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, в котором имели место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случаи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приема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на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работу,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перевода и увольнения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, </a:t>
            </a:r>
            <a:r>
              <a:rPr lang="ru-RU" altLang="ru-RU" sz="1400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а также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подача соответствующего заявления</a:t>
            </a:r>
            <a:r>
              <a:rPr lang="ru-RU" altLang="ru-RU" sz="14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. 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При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представлении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переводе </a:t>
            </a:r>
            <a:r>
              <a:rPr lang="ru-RU" altLang="ru-RU" sz="1400" b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увольнении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, </a:t>
            </a:r>
            <a:r>
              <a:rPr lang="ru-RU" altLang="ru-RU" sz="1400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а </a:t>
            </a:r>
            <a:r>
              <a:rPr lang="ru-RU" altLang="ru-RU" sz="14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также о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подаче </a:t>
            </a:r>
            <a:r>
              <a:rPr lang="ru-RU" altLang="ru-RU" sz="1400" b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соответствующего заявления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в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отношении зарегистрированного лица страхователь </a:t>
            </a:r>
            <a:r>
              <a:rPr lang="ru-RU" altLang="ru-RU" sz="1400" b="1" u="sng" dirty="0">
                <a:solidFill>
                  <a:srgbClr val="00B050"/>
                </a:solidFill>
                <a:latin typeface="Franklin Gothic Book" panose="020B0503020102020204" pitchFamily="34" charset="0"/>
              </a:rPr>
              <a:t>одновременно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представляет сведения о его трудовой деятельности по состоянию </a:t>
            </a:r>
            <a:r>
              <a:rPr lang="ru-RU" altLang="ru-RU" sz="1400" b="1" u="sng" dirty="0">
                <a:solidFill>
                  <a:srgbClr val="00B050"/>
                </a:solidFill>
                <a:latin typeface="Franklin Gothic Book" panose="020B0503020102020204" pitchFamily="34" charset="0"/>
              </a:rPr>
              <a:t>на </a:t>
            </a:r>
            <a:r>
              <a:rPr lang="ru-RU" altLang="ru-RU" sz="1400" b="1" u="sng" dirty="0" smtClean="0">
                <a:solidFill>
                  <a:srgbClr val="00B050"/>
                </a:solidFill>
                <a:latin typeface="Franklin Gothic Book" panose="020B0503020102020204" pitchFamily="34" charset="0"/>
              </a:rPr>
              <a:t>1 января 2020 года (первичное наполнение)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>
              <a:defRPr/>
            </a:pPr>
            <a:endParaRPr lang="ru-RU" altLang="ru-RU" sz="1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случае, если у работника в течение 2020 года </a:t>
            </a:r>
            <a:r>
              <a:rPr lang="ru-RU" altLang="ru-RU" sz="14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до момента подачи </a:t>
            </a:r>
            <a:r>
              <a:rPr lang="ru-RU" altLang="ru-RU" sz="1400" b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соответствующего заявления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было мероприятие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прием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и работодатель отчитался о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нем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согласно законодательно установленных сроков, то при получении </a:t>
            </a:r>
            <a:r>
              <a:rPr lang="ru-RU" altLang="ru-RU" sz="1400" b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соответствующего заявления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сведения о его трудовой деятельности по состоянию </a:t>
            </a:r>
            <a:r>
              <a:rPr lang="ru-RU" altLang="ru-RU" sz="1400" b="1" u="sng" dirty="0">
                <a:solidFill>
                  <a:srgbClr val="00B050"/>
                </a:solidFill>
                <a:latin typeface="Franklin Gothic Book" panose="020B0503020102020204" pitchFamily="34" charset="0"/>
              </a:rPr>
              <a:t>на 1 января 2020 года (первичное наполнение</a:t>
            </a:r>
            <a:r>
              <a:rPr lang="ru-RU" altLang="ru-RU" sz="1400" b="1" u="sng" dirty="0" smtClean="0">
                <a:solidFill>
                  <a:srgbClr val="00B050"/>
                </a:solidFill>
                <a:latin typeface="Franklin Gothic Book" panose="020B0503020102020204" pitchFamily="34" charset="0"/>
              </a:rPr>
              <a:t>) </a:t>
            </a:r>
            <a:r>
              <a:rPr lang="ru-RU" altLang="ru-RU" sz="1400" b="1" u="sng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уже НЕ представляются;</a:t>
            </a:r>
          </a:p>
          <a:p>
            <a:pPr algn="just">
              <a:defRPr/>
            </a:pPr>
            <a:endParaRPr lang="ru-RU" altLang="ru-RU" sz="1400" dirty="0" smtClean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В случае, если мероприятия (прием, перевод, увольнение, подача заявления) в течение 2020 года отсутствовали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(вообще не было никаких изменений по работнику и он не предоставил заявление)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, то не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позднее 15 февраля 2021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года работодатель представляет сведения о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трудовой деятельности по состоянию </a:t>
            </a:r>
            <a:r>
              <a:rPr lang="ru-RU" altLang="ru-RU" sz="1400" b="1" u="sng" dirty="0">
                <a:solidFill>
                  <a:srgbClr val="00B050"/>
                </a:solidFill>
                <a:latin typeface="Franklin Gothic Book" panose="020B0503020102020204" pitchFamily="34" charset="0"/>
              </a:rPr>
              <a:t>на 1 января 2020 года (первичное наполнение</a:t>
            </a:r>
            <a:r>
              <a:rPr lang="ru-RU" altLang="ru-RU" sz="1400" b="1" u="sng" dirty="0" smtClean="0">
                <a:solidFill>
                  <a:srgbClr val="00B050"/>
                </a:solidFill>
                <a:latin typeface="Franklin Gothic Book" panose="020B0503020102020204" pitchFamily="34" charset="0"/>
              </a:rPr>
              <a:t>)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>
              <a:defRPr/>
            </a:pPr>
            <a:endParaRPr lang="ru-RU" altLang="ru-RU" sz="1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       Начиная </a:t>
            </a:r>
            <a:r>
              <a:rPr lang="ru-RU" altLang="ru-RU" sz="1400" dirty="0">
                <a:solidFill>
                  <a:srgbClr val="00B0F0"/>
                </a:solidFill>
                <a:latin typeface="Franklin Gothic Book" panose="020B0503020102020204" pitchFamily="34" charset="0"/>
              </a:rPr>
              <a:t>с 1 января </a:t>
            </a:r>
            <a:r>
              <a:rPr lang="ru-RU" altLang="ru-RU" sz="1400" dirty="0" smtClean="0">
                <a:solidFill>
                  <a:srgbClr val="00B0F0"/>
                </a:solidFill>
                <a:latin typeface="Franklin Gothic Book" panose="020B0503020102020204" pitchFamily="34" charset="0"/>
              </a:rPr>
              <a:t>2021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, года – в случае </a:t>
            </a:r>
            <a:r>
              <a:rPr lang="ru-RU" altLang="ru-RU" sz="1400" b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перевода, подачи зарегистрированным лицом заявления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сведения предоставляются 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ежемесячно не позднее 15-го числа месяца, следующего за </a:t>
            </a:r>
            <a:r>
              <a:rPr lang="ru-RU" altLang="ru-RU" sz="1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отчетным, </a:t>
            </a:r>
            <a:r>
              <a:rPr lang="ru-RU" altLang="ru-RU" sz="14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а в случаях </a:t>
            </a:r>
            <a:r>
              <a:rPr lang="ru-RU" altLang="ru-RU" sz="1400" b="1" u="sng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приема </a:t>
            </a:r>
            <a:r>
              <a:rPr lang="ru-RU" altLang="ru-RU" sz="1400" b="1" u="sng" dirty="0">
                <a:solidFill>
                  <a:srgbClr val="FF0000"/>
                </a:solidFill>
                <a:latin typeface="Franklin Gothic Book" panose="020B0503020102020204" pitchFamily="34" charset="0"/>
              </a:rPr>
              <a:t>на работу и увольнения </a:t>
            </a:r>
            <a:r>
              <a:rPr lang="ru-RU" alt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работника сведения на данного работника представляются не </a:t>
            </a:r>
            <a:r>
              <a:rPr lang="ru-RU" altLang="ru-RU" sz="14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позднее рабочего дня </a:t>
            </a:r>
            <a:r>
              <a:rPr lang="ru-RU" altLang="ru-RU" sz="1400" u="sng" dirty="0">
                <a:solidFill>
                  <a:srgbClr val="FF0000"/>
                </a:solidFill>
                <a:latin typeface="Franklin Gothic Book" panose="020B0503020102020204" pitchFamily="34" charset="0"/>
              </a:rPr>
              <a:t>следующего за днем издания соответствующего приказа (</a:t>
            </a:r>
            <a:r>
              <a:rPr lang="ru-RU" altLang="ru-RU" sz="1400" u="sng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распоряжения</a:t>
            </a:r>
            <a:r>
              <a:rPr lang="ru-RU" altLang="ru-RU" sz="14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ru-RU" altLang="ru-RU" sz="14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ru-RU" altLang="ru-RU" sz="14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0BD9-24D1-451E-9A6E-42A4253541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504" y="0"/>
            <a:ext cx="2875895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/>
          </p:nvPr>
        </p:nvGraphicFramePr>
        <p:xfrm>
          <a:off x="107504" y="-27384"/>
          <a:ext cx="9036496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21" name="Объект 2"/>
          <p:cNvSpPr txBox="1">
            <a:spLocks/>
          </p:cNvSpPr>
          <p:nvPr/>
        </p:nvSpPr>
        <p:spPr>
          <a:xfrm>
            <a:off x="107504" y="980728"/>
            <a:ext cx="896647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Работодатель, </a:t>
            </a:r>
            <a:r>
              <a:rPr lang="ru-RU" altLang="ru-RU" sz="1800" u="sng" dirty="0">
                <a:solidFill>
                  <a:srgbClr val="00B0F0"/>
                </a:solidFill>
                <a:latin typeface="Franklin Gothic Book" panose="020B0503020102020204" pitchFamily="34" charset="0"/>
              </a:rPr>
              <a:t>с численностью </a:t>
            </a:r>
            <a:r>
              <a:rPr lang="ru-RU" altLang="ru-RU" sz="1800" u="sng" dirty="0" smtClean="0">
                <a:solidFill>
                  <a:srgbClr val="00B0F0"/>
                </a:solidFill>
                <a:latin typeface="Franklin Gothic Book" panose="020B0503020102020204" pitchFamily="34" charset="0"/>
              </a:rPr>
              <a:t>25 </a:t>
            </a:r>
            <a:r>
              <a:rPr lang="ru-RU" altLang="ru-RU" sz="1800" u="sng" dirty="0">
                <a:solidFill>
                  <a:srgbClr val="00B0F0"/>
                </a:solidFill>
                <a:latin typeface="Franklin Gothic Book" panose="020B0503020102020204" pitchFamily="34" charset="0"/>
              </a:rPr>
              <a:t>и более лиц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, представляет сведения о трудовой деятельности в форме электронного документа, подписанного усиленной квалифицированной электронной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подписью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  <a:endParaRPr lang="ru-RU" altLang="ru-RU" sz="18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 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Для работодателей, которые не подключены к электронному документообороту, ПФР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разрабатывает сервис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для формирования отчетности в электронном виде, который будет предоставляться работодателям на безвозмездной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основе;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Особенности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представления сведений о трудовой деятельности  государственными органами в отношении отдельных категорий зарегистрированных лиц устанавливаются Минтрудом по согласованию с соответствующими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органами исполнительной власти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ПФР;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За нарушения представления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трудовой    деятельности, должностное лицо страхователя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привлекается к административной ответственности за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нарушение трудового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законодательства;</a:t>
            </a:r>
          </a:p>
          <a:p>
            <a:pPr algn="just"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          Контроль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за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сроками представления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трудовой деятельности либо представлением полных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достоверных </a:t>
            </a:r>
            <a:r>
              <a:rPr lang="ru-RU" altLang="ru-RU" sz="1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трудовой деятельности работающих лиц </a:t>
            </a:r>
            <a:r>
              <a:rPr lang="ru-RU" altLang="ru-RU" sz="18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осуществляет </a:t>
            </a:r>
            <a:r>
              <a:rPr lang="ru-RU" altLang="ru-RU" sz="1800" dirty="0" err="1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Роструд</a:t>
            </a:r>
            <a:r>
              <a:rPr lang="ru-RU" altLang="ru-RU" sz="18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18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и его </a:t>
            </a:r>
            <a:r>
              <a:rPr lang="ru-RU" altLang="ru-RU" sz="18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территориальные органы </a:t>
            </a:r>
            <a:r>
              <a:rPr lang="ru-RU" altLang="ru-RU" sz="1800" dirty="0">
                <a:solidFill>
                  <a:srgbClr val="FF0000"/>
                </a:solidFill>
                <a:latin typeface="Franklin Gothic Book" panose="020B0503020102020204" pitchFamily="34" charset="0"/>
              </a:rPr>
              <a:t>(</a:t>
            </a:r>
            <a:r>
              <a:rPr lang="ru-RU" altLang="ru-RU" sz="1800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государственные инспекции труда</a:t>
            </a:r>
            <a:r>
              <a:rPr lang="ru-RU" altLang="ru-RU" sz="1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.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8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8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18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6256" y="6520259"/>
            <a:ext cx="2133600" cy="365125"/>
          </a:xfrm>
        </p:spPr>
        <p:txBody>
          <a:bodyPr/>
          <a:lstStyle/>
          <a:p>
            <a:fld id="{F19E0BD9-24D1-451E-9A6E-42A4253541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1667</Words>
  <Application>Microsoft Office PowerPoint</Application>
  <PresentationFormat>Экран (4:3)</PresentationFormat>
  <Paragraphs>330</Paragraphs>
  <Slides>16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СВЕДЕНИЯ  О ТРУДОВОЙ ДЕЯТЕЛЬНОСТИ ПОДАЮТСЯ ВПЕРВЫЕ (ЗЛ ПРОДОЛЖАЕТ РАБОТАТЬ У ДАННОГО РАБОТОДАТЕЛЯ НА 01.01.2020 В ТОЙ ЖЕ ДОЛЖНОСТИ, но подал соответствующее заявление)  ПРИМЕР</vt:lpstr>
      <vt:lpstr>   ПРЕИМУЩЕСТВА ВЕДЕНИЯ СВЕДЕНИЙ О ТРУДОВОЙ ДЕЯТЕЛЬНОСТИ В ЭЛЕКТРОННОМ ВИДЕ И ИХ ИСПОЛЬЗОВАНИЕ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Журкова Юлия Сергеевна2</dc:creator>
  <cp:lastModifiedBy>Юсникова Анна Владимировна</cp:lastModifiedBy>
  <cp:revision>103</cp:revision>
  <cp:lastPrinted>2019-12-09T05:15:27Z</cp:lastPrinted>
  <dcterms:created xsi:type="dcterms:W3CDTF">2019-06-10T07:14:06Z</dcterms:created>
  <dcterms:modified xsi:type="dcterms:W3CDTF">2019-12-09T05:27:21Z</dcterms:modified>
</cp:coreProperties>
</file>